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1" r:id="rId2"/>
    <p:sldId id="302" r:id="rId3"/>
    <p:sldId id="326" r:id="rId4"/>
    <p:sldId id="309" r:id="rId5"/>
    <p:sldId id="310" r:id="rId6"/>
    <p:sldId id="312" r:id="rId7"/>
    <p:sldId id="311" r:id="rId8"/>
    <p:sldId id="325" r:id="rId9"/>
    <p:sldId id="324" r:id="rId10"/>
    <p:sldId id="313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14" r:id="rId21"/>
    <p:sldId id="303" r:id="rId22"/>
    <p:sldId id="328" r:id="rId23"/>
    <p:sldId id="327" r:id="rId24"/>
    <p:sldId id="329" r:id="rId25"/>
    <p:sldId id="330" r:id="rId26"/>
    <p:sldId id="333" r:id="rId27"/>
    <p:sldId id="335" r:id="rId28"/>
    <p:sldId id="331" r:id="rId29"/>
    <p:sldId id="336" r:id="rId30"/>
    <p:sldId id="337" r:id="rId31"/>
    <p:sldId id="338" r:id="rId32"/>
    <p:sldId id="305" r:id="rId33"/>
    <p:sldId id="307" r:id="rId34"/>
    <p:sldId id="339" r:id="rId35"/>
    <p:sldId id="340" r:id="rId36"/>
    <p:sldId id="341" r:id="rId37"/>
    <p:sldId id="342" r:id="rId38"/>
    <p:sldId id="343" r:id="rId39"/>
    <p:sldId id="34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5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A69D9-7E23-A648-9E2A-EE126402B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61DE0B-D151-C047-8678-D3D11EC0F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00C25-DBEE-FC4A-AB9E-27391E323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7ECE-96F7-6545-BF28-0283EB22B35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2ADD6-53AC-E240-AA97-7B1967583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939F1-12F1-FB4F-BC21-394E5E85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F8624-198D-4C41-BB40-BF0646C7D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49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2525-18AF-7F4D-B4D4-EC900A69E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579080-7A32-3648-84FD-C401E17C5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7FFC2-26AD-9648-A32B-780B9ABBE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7ECE-96F7-6545-BF28-0283EB22B35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72E26-FE49-694A-B16E-3D25BA053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99D28-3BA1-D84A-AE5D-A876F32D8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F8624-198D-4C41-BB40-BF0646C7D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32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ADC96D-A574-A141-98BB-E8A270F17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1396E0-675C-E94B-915A-92C54FB7A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AFC9E-C95E-484F-BBE2-C1A6864EA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7ECE-96F7-6545-BF28-0283EB22B35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11B3E-A0C8-8549-993D-2B1C85F8F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D1510-6B0F-C54C-BBE7-37AED8613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F8624-198D-4C41-BB40-BF0646C7D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96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7236-5861-E14F-BA09-54A0305D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4BFEE-14F8-4D41-9691-EA3236045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79613-5872-A84F-9B81-F118B4864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7ECE-96F7-6545-BF28-0283EB22B35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84D03-3FD8-A14B-8607-D5CDA6865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6F1A0-3A8E-CC41-ACFC-A44BD9AF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F8624-198D-4C41-BB40-BF0646C7D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E6C3-0CD1-FC4C-9F54-4BA0EC68E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C5DCC-AFE3-344F-B205-FB48CA8BA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12584-063F-9A45-BE5E-FA45569B6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7ECE-96F7-6545-BF28-0283EB22B35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11257-BA11-7941-963E-F115E756C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2CD73-E129-C345-AFEE-02E60080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F8624-198D-4C41-BB40-BF0646C7D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6D375-07E6-8646-A277-1609D350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53684-789F-B64B-B534-2392AF8F6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0DA6EA-4C87-864D-AEB8-D75C76C8B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4C5C2-E8E8-9D48-8283-924821CAD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7ECE-96F7-6545-BF28-0283EB22B35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36E2A-A452-B14C-A8EC-9DDA515D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D496F-8F1C-2248-9D03-34C65759D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F8624-198D-4C41-BB40-BF0646C7D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54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05897-CC1F-3547-A9CB-4BC57216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5ADC9-201B-5C4F-B2BC-F9B3D1949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86B2A-83F1-FF4F-B47B-E6B59D92A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03BCE8-CE94-5640-8428-EC6D42BF03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999457-C268-8846-BB7A-A76D329837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A866A9-09A6-9643-8C62-D39EE5033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7ECE-96F7-6545-BF28-0283EB22B35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44E06F-3427-C249-B595-68344A3B0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2FB02E-C159-C54C-BEAE-4237A9F8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F8624-198D-4C41-BB40-BF0646C7D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2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EDD71-BA5C-EF4D-8E1D-96775B8E2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86AF1-AEC7-7C45-8E1C-22F09586D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7ECE-96F7-6545-BF28-0283EB22B35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F0BEEB-ABDA-EF40-AEBD-CBA09FF2C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3C2E5D-3C69-5444-95BC-771EE9D97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F8624-198D-4C41-BB40-BF0646C7D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33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675375-8907-5F4C-9F94-CA427256A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7ECE-96F7-6545-BF28-0283EB22B35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62388C-7D13-2C4B-B5D8-E7809C05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E7C2B-D9A8-5543-BB73-951DB9537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F8624-198D-4C41-BB40-BF0646C7D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41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0743-45D8-154E-A700-73962F1DB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4DA80-59B3-DC40-9793-AE9DD4F5D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7FF51D-ECD3-564F-84FE-699CE1CD5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F6CAF-2E7E-1E4F-A47C-343C91624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7ECE-96F7-6545-BF28-0283EB22B35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C96C5-98F1-7C41-B0E2-AF678EC20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74255A-2CD2-A944-9EC4-7121FABC3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F8624-198D-4C41-BB40-BF0646C7D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37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BDC5-E99E-2743-9CF7-7565A0ECC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C3C60-FB07-0D4C-BCEF-092426C9C7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FB136-48E0-764C-A2B6-8B222DBB9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95763-FA45-F540-B152-9B2A309A4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7ECE-96F7-6545-BF28-0283EB22B35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84EDFD-8070-A944-A41F-73122BBA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41802-58CE-CD42-914B-F2FD581E8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F8624-198D-4C41-BB40-BF0646C7D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04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9E2248-B01D-8F4D-8332-2FB2A21C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7C709-C7CC-2F40-AED3-16C9ADB12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B0537-4D78-1B47-92A8-7BC2F2C52C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F7ECE-96F7-6545-BF28-0283EB22B35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B7EF1-A2E5-9244-ACAC-8FF3DE369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1261D-8118-BA48-A745-B7EEAF191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F8624-198D-4C41-BB40-BF0646C7D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35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current/hadoop-project-dist/hadoop-common/FileSystemShell.html#mkdi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dummies.com/programming/big-data/hadoop/compressing-data-in-hadoop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emr/latest/ManagementGuide/emr-web-interfaces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447B7-FD02-FB42-8296-3921009C5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38" y="1141217"/>
            <a:ext cx="11655972" cy="2387600"/>
          </a:xfrm>
        </p:spPr>
        <p:txBody>
          <a:bodyPr>
            <a:normAutofit/>
          </a:bodyPr>
          <a:lstStyle/>
          <a:p>
            <a:r>
              <a:rPr lang="pt-BR" dirty="0">
                <a:latin typeface="American Typewriter" panose="02090604020004020304" pitchFamily="18" charset="77"/>
              </a:rPr>
              <a:t>3. Armazenamento de Dados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44314-1C8F-3642-8AD4-0C3C2188D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5987142"/>
            <a:ext cx="1524000" cy="8708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05797A-8A1B-3C4F-9939-6D038C5A5C79}"/>
              </a:ext>
            </a:extLst>
          </p:cNvPr>
          <p:cNvSpPr/>
          <p:nvPr/>
        </p:nvSpPr>
        <p:spPr>
          <a:xfrm>
            <a:off x="0" y="6647935"/>
            <a:ext cx="12192000" cy="21006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58A5AD-E8D1-E641-BF79-4AB252D52CCC}"/>
              </a:ext>
            </a:extLst>
          </p:cNvPr>
          <p:cNvSpPr txBox="1"/>
          <p:nvPr/>
        </p:nvSpPr>
        <p:spPr>
          <a:xfrm>
            <a:off x="7639640" y="0"/>
            <a:ext cx="4617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</a:rPr>
              <a:t>/</a:t>
            </a:r>
            <a:r>
              <a:rPr lang="en-US" sz="1200" dirty="0" err="1">
                <a:latin typeface="American Typewriter" panose="02090604020004020304" pitchFamily="18" charset="77"/>
              </a:rPr>
              <a:t>year_partition</a:t>
            </a:r>
            <a:r>
              <a:rPr lang="en-US" sz="1200" dirty="0">
                <a:latin typeface="American Typewriter" panose="02090604020004020304" pitchFamily="18" charset="77"/>
              </a:rPr>
              <a:t>=2019/</a:t>
            </a:r>
            <a:r>
              <a:rPr lang="en-US" sz="1200" dirty="0" err="1">
                <a:latin typeface="American Typewriter" panose="02090604020004020304" pitchFamily="18" charset="77"/>
              </a:rPr>
              <a:t>month_partition</a:t>
            </a:r>
            <a:r>
              <a:rPr lang="en-US" sz="1200" dirty="0">
                <a:latin typeface="American Typewriter" panose="02090604020004020304" pitchFamily="18" charset="77"/>
              </a:rPr>
              <a:t>=10/</a:t>
            </a:r>
            <a:r>
              <a:rPr lang="en-US" sz="1200" dirty="0" err="1">
                <a:latin typeface="American Typewriter" panose="02090604020004020304" pitchFamily="18" charset="77"/>
              </a:rPr>
              <a:t>day_partition</a:t>
            </a:r>
            <a:r>
              <a:rPr lang="en-US" sz="1200" dirty="0">
                <a:latin typeface="American Typewriter" panose="02090604020004020304" pitchFamily="18" charset="77"/>
              </a:rPr>
              <a:t>=01</a:t>
            </a:r>
          </a:p>
        </p:txBody>
      </p:sp>
    </p:spTree>
    <p:extLst>
      <p:ext uri="{BB962C8B-B14F-4D97-AF65-F5344CB8AC3E}">
        <p14:creationId xmlns:p14="http://schemas.microsoft.com/office/powerpoint/2010/main" val="2066606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-22463" y="-87491"/>
            <a:ext cx="11633473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EMR - Hadoop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98E5B6-2BAF-D140-9F24-EF522D96F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76" y="1022309"/>
            <a:ext cx="5527597" cy="4879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DC392D-A38A-114A-815A-EED9EE0E1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251" y="1022309"/>
            <a:ext cx="6057073" cy="5652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A28D8D-030C-BE48-89B0-29DA97B3AE47}"/>
              </a:ext>
            </a:extLst>
          </p:cNvPr>
          <p:cNvSpPr txBox="1"/>
          <p:nvPr/>
        </p:nvSpPr>
        <p:spPr>
          <a:xfrm>
            <a:off x="4071700" y="6488668"/>
            <a:ext cx="313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http</a:t>
            </a:r>
            <a:r>
              <a:rPr lang="pt-BR" dirty="0"/>
              <a:t>://&lt;</a:t>
            </a:r>
            <a:r>
              <a:rPr lang="pt-BR" dirty="0" err="1"/>
              <a:t>ip</a:t>
            </a:r>
            <a:r>
              <a:rPr lang="pt-BR" dirty="0"/>
              <a:t>-</a:t>
            </a:r>
            <a:r>
              <a:rPr lang="pt-BR" dirty="0" err="1"/>
              <a:t>master</a:t>
            </a:r>
            <a:r>
              <a:rPr lang="pt-BR" dirty="0"/>
              <a:t>-node&gt;:50070</a:t>
            </a:r>
          </a:p>
        </p:txBody>
      </p:sp>
    </p:spTree>
    <p:extLst>
      <p:ext uri="{BB962C8B-B14F-4D97-AF65-F5344CB8AC3E}">
        <p14:creationId xmlns:p14="http://schemas.microsoft.com/office/powerpoint/2010/main" val="2679686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-22463" y="-87491"/>
            <a:ext cx="11633473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EMR - Hadoop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28D8D-030C-BE48-89B0-29DA97B3AE47}"/>
              </a:ext>
            </a:extLst>
          </p:cNvPr>
          <p:cNvSpPr txBox="1"/>
          <p:nvPr/>
        </p:nvSpPr>
        <p:spPr>
          <a:xfrm>
            <a:off x="4071700" y="6488668"/>
            <a:ext cx="313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http</a:t>
            </a:r>
            <a:r>
              <a:rPr lang="pt-BR" dirty="0"/>
              <a:t>://&lt;</a:t>
            </a:r>
            <a:r>
              <a:rPr lang="pt-BR" dirty="0" err="1"/>
              <a:t>ip</a:t>
            </a:r>
            <a:r>
              <a:rPr lang="pt-BR" dirty="0"/>
              <a:t>-</a:t>
            </a:r>
            <a:r>
              <a:rPr lang="pt-BR" dirty="0" err="1"/>
              <a:t>master</a:t>
            </a:r>
            <a:r>
              <a:rPr lang="pt-BR" dirty="0"/>
              <a:t>-node&gt;:50070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0ECAF7-9705-D446-8E25-C45B5D569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96" y="1366560"/>
            <a:ext cx="9363808" cy="507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8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-22463" y="-87491"/>
            <a:ext cx="11633473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EMR - Spark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28D8D-030C-BE48-89B0-29DA97B3AE47}"/>
              </a:ext>
            </a:extLst>
          </p:cNvPr>
          <p:cNvSpPr txBox="1"/>
          <p:nvPr/>
        </p:nvSpPr>
        <p:spPr>
          <a:xfrm>
            <a:off x="4071700" y="6488668"/>
            <a:ext cx="313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http</a:t>
            </a:r>
            <a:r>
              <a:rPr lang="pt-BR" dirty="0"/>
              <a:t>://&lt;</a:t>
            </a:r>
            <a:r>
              <a:rPr lang="pt-BR" dirty="0" err="1"/>
              <a:t>ip</a:t>
            </a:r>
            <a:r>
              <a:rPr lang="pt-BR" dirty="0"/>
              <a:t>-</a:t>
            </a:r>
            <a:r>
              <a:rPr lang="pt-BR" dirty="0" err="1"/>
              <a:t>master</a:t>
            </a:r>
            <a:r>
              <a:rPr lang="pt-BR" dirty="0"/>
              <a:t>-node&gt;:50070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F6D4FC-B7C6-6145-9D7B-61951CA23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560"/>
            <a:ext cx="12192000" cy="350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35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-22463" y="-87491"/>
            <a:ext cx="11633473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EMR - Spark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28D8D-030C-BE48-89B0-29DA97B3AE47}"/>
              </a:ext>
            </a:extLst>
          </p:cNvPr>
          <p:cNvSpPr txBox="1"/>
          <p:nvPr/>
        </p:nvSpPr>
        <p:spPr>
          <a:xfrm>
            <a:off x="4071700" y="6488668"/>
            <a:ext cx="313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http</a:t>
            </a:r>
            <a:r>
              <a:rPr lang="pt-BR" dirty="0"/>
              <a:t>://&lt;</a:t>
            </a:r>
            <a:r>
              <a:rPr lang="pt-BR" dirty="0" err="1"/>
              <a:t>ip</a:t>
            </a:r>
            <a:r>
              <a:rPr lang="pt-BR" dirty="0"/>
              <a:t>-</a:t>
            </a:r>
            <a:r>
              <a:rPr lang="pt-BR" dirty="0" err="1"/>
              <a:t>master</a:t>
            </a:r>
            <a:r>
              <a:rPr lang="pt-BR" dirty="0"/>
              <a:t>-node&gt;:18080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62F54B-3F97-DE4D-A847-E58500A6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3" y="1706238"/>
            <a:ext cx="12192000" cy="382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2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0" y="-404014"/>
            <a:ext cx="11633473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EMR - Spark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28D8D-030C-BE48-89B0-29DA97B3AE47}"/>
              </a:ext>
            </a:extLst>
          </p:cNvPr>
          <p:cNvSpPr txBox="1"/>
          <p:nvPr/>
        </p:nvSpPr>
        <p:spPr>
          <a:xfrm>
            <a:off x="4247011" y="6442948"/>
            <a:ext cx="313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http</a:t>
            </a:r>
            <a:r>
              <a:rPr lang="pt-BR" dirty="0"/>
              <a:t>://&lt;</a:t>
            </a:r>
            <a:r>
              <a:rPr lang="pt-BR" dirty="0" err="1"/>
              <a:t>ip</a:t>
            </a:r>
            <a:r>
              <a:rPr lang="pt-BR" dirty="0"/>
              <a:t>-</a:t>
            </a:r>
            <a:r>
              <a:rPr lang="pt-BR" dirty="0" err="1"/>
              <a:t>master</a:t>
            </a:r>
            <a:r>
              <a:rPr lang="pt-BR" dirty="0"/>
              <a:t>-node&gt;:18080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0060EC-3FF8-0E40-BF41-A437FD9BD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738" y="841204"/>
            <a:ext cx="8901996" cy="560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52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0" y="-404014"/>
            <a:ext cx="11633473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EMR - Spark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28D8D-030C-BE48-89B0-29DA97B3AE47}"/>
              </a:ext>
            </a:extLst>
          </p:cNvPr>
          <p:cNvSpPr txBox="1"/>
          <p:nvPr/>
        </p:nvSpPr>
        <p:spPr>
          <a:xfrm>
            <a:off x="4247011" y="6442948"/>
            <a:ext cx="313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http</a:t>
            </a:r>
            <a:r>
              <a:rPr lang="pt-BR" dirty="0"/>
              <a:t>://&lt;</a:t>
            </a:r>
            <a:r>
              <a:rPr lang="pt-BR" dirty="0" err="1"/>
              <a:t>ip</a:t>
            </a:r>
            <a:r>
              <a:rPr lang="pt-BR" dirty="0"/>
              <a:t>-</a:t>
            </a:r>
            <a:r>
              <a:rPr lang="pt-BR" dirty="0" err="1"/>
              <a:t>master</a:t>
            </a:r>
            <a:r>
              <a:rPr lang="pt-BR" dirty="0"/>
              <a:t>-node&gt;:18080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4F5527-6971-6741-B330-309164E77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61" y="701597"/>
            <a:ext cx="8557547" cy="574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04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0" y="-404014"/>
            <a:ext cx="11633473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EMR - Spark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28D8D-030C-BE48-89B0-29DA97B3AE47}"/>
              </a:ext>
            </a:extLst>
          </p:cNvPr>
          <p:cNvSpPr txBox="1"/>
          <p:nvPr/>
        </p:nvSpPr>
        <p:spPr>
          <a:xfrm>
            <a:off x="4247011" y="6442948"/>
            <a:ext cx="313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http</a:t>
            </a:r>
            <a:r>
              <a:rPr lang="pt-BR" dirty="0"/>
              <a:t>://&lt;</a:t>
            </a:r>
            <a:r>
              <a:rPr lang="pt-BR" dirty="0" err="1"/>
              <a:t>ip</a:t>
            </a:r>
            <a:r>
              <a:rPr lang="pt-BR" dirty="0"/>
              <a:t>-</a:t>
            </a:r>
            <a:r>
              <a:rPr lang="pt-BR" dirty="0" err="1"/>
              <a:t>master</a:t>
            </a:r>
            <a:r>
              <a:rPr lang="pt-BR" dirty="0"/>
              <a:t>-node&gt;:18080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508C17-6119-9240-9115-BA4D5660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565" y="686364"/>
            <a:ext cx="6928339" cy="57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57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0" y="-404014"/>
            <a:ext cx="11633473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EMR - Spark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333136-4FD6-234E-8BAB-B3D836ED8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600" y="682580"/>
            <a:ext cx="8680271" cy="60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10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0" y="-404014"/>
            <a:ext cx="11633473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EMR - Spark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BF30DA-0D4C-C248-B50D-47215AC6C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179"/>
            <a:ext cx="12192000" cy="280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77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0" y="-404014"/>
            <a:ext cx="11633473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EMR - Spark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3AEADE-6648-7A47-9261-CB9A4D2B0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885" y="564055"/>
            <a:ext cx="7716329" cy="645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26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-22463" y="-87491"/>
            <a:ext cx="11633473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EMR - Hadoop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5550E-1233-B74F-80E8-73BB6D290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" y="1010372"/>
            <a:ext cx="9837905" cy="571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68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-22463" y="-87491"/>
            <a:ext cx="11633473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Data Lake – </a:t>
            </a:r>
            <a:r>
              <a:rPr lang="en-US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Armazenamento</a:t>
            </a:r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Cloud Storage – AWS – S3 - Buckets</a:t>
            </a:r>
            <a:endParaRPr lang="pt-BR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C67A45-BACE-4F4F-AF8B-AC3C89013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407"/>
            <a:ext cx="12192000" cy="469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3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0" y="146971"/>
            <a:ext cx="11633473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Data Lake – </a:t>
            </a:r>
            <a:r>
              <a:rPr lang="en-US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Armazenamento</a:t>
            </a:r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Cloud Storage – AWS – S3 – Buckets</a:t>
            </a:r>
          </a:p>
          <a:p>
            <a:endParaRPr lang="en-US" sz="1800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  <a:p>
            <a:endParaRPr lang="en-US" sz="1800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RAW</a:t>
            </a:r>
            <a:endParaRPr lang="pt-BR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5DADFC-0447-A645-961F-4C11D46A3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6184"/>
            <a:ext cx="12192000" cy="45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38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-22463" y="-87491"/>
            <a:ext cx="11633473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Data Lake – </a:t>
            </a:r>
            <a:r>
              <a:rPr lang="en-US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Armazenamento</a:t>
            </a:r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Hadoop - HDFS</a:t>
            </a:r>
            <a:endParaRPr lang="pt-BR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57C7D4-FBB7-5441-9906-2E7832DBB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60" y="788351"/>
            <a:ext cx="5600209" cy="57091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F35491-F758-7E42-8DF5-83ED72A58E53}"/>
              </a:ext>
            </a:extLst>
          </p:cNvPr>
          <p:cNvSpPr txBox="1"/>
          <p:nvPr/>
        </p:nvSpPr>
        <p:spPr>
          <a:xfrm>
            <a:off x="913138" y="6497488"/>
            <a:ext cx="10365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3"/>
              </a:rPr>
              <a:t>https://hadoop.apache.org/docs/current/hadoop-project-dist/hadoop-common/FileSystemShell.html#mkdir</a:t>
            </a:r>
            <a:endParaRPr lang="pt-BR" dirty="0"/>
          </a:p>
          <a:p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A8626-6CFC-5140-9482-94450D9E2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091" y="2915893"/>
            <a:ext cx="4640909" cy="145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25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-22463" y="-87491"/>
            <a:ext cx="11633473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Data Lake – </a:t>
            </a:r>
            <a:r>
              <a:rPr lang="en-US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Armazenamento</a:t>
            </a:r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Hadoop - HDFS</a:t>
            </a:r>
            <a:endParaRPr lang="pt-BR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C4BFB3-CB30-A541-849D-93BDED733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3" y="1366560"/>
            <a:ext cx="10058400" cy="534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98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-22463" y="-87491"/>
            <a:ext cx="11633473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Data Lake – </a:t>
            </a:r>
            <a:r>
              <a:rPr lang="en-US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Armazenamento</a:t>
            </a:r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Hadoop - HDFS</a:t>
            </a:r>
            <a:endParaRPr lang="pt-BR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2F2B02-8316-4D47-A77E-9231B6167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15" y="1557688"/>
            <a:ext cx="10855569" cy="477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91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2B56F-F091-8A49-9508-F977E3656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4876" y="1866609"/>
            <a:ext cx="6096801" cy="42659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>
                <a:latin typeface="American Typewriter" panose="02090604020004020304" pitchFamily="18" charset="77"/>
              </a:rPr>
              <a:t>Apache Parquet é um formato de armazenamento de dados orientado por colunas, gratuito e de código aberto, do ecossistema Apache </a:t>
            </a:r>
            <a:r>
              <a:rPr lang="pt-BR" dirty="0" err="1">
                <a:latin typeface="American Typewriter" panose="02090604020004020304" pitchFamily="18" charset="77"/>
              </a:rPr>
              <a:t>Hadoop</a:t>
            </a:r>
            <a:r>
              <a:rPr lang="pt-BR" dirty="0">
                <a:latin typeface="American Typewriter" panose="02090604020004020304" pitchFamily="18" charset="77"/>
              </a:rPr>
              <a:t>. É semelhante aos outros formatos de arquivo de armazenamento colunar disponíveis no </a:t>
            </a:r>
            <a:r>
              <a:rPr lang="pt-BR" dirty="0" err="1">
                <a:latin typeface="American Typewriter" panose="02090604020004020304" pitchFamily="18" charset="77"/>
              </a:rPr>
              <a:t>Hadoop</a:t>
            </a:r>
            <a:r>
              <a:rPr lang="pt-BR" dirty="0">
                <a:latin typeface="American Typewriter" panose="02090604020004020304" pitchFamily="18" charset="77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44314-1C8F-3642-8AD4-0C3C2188D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5987142"/>
            <a:ext cx="1524000" cy="870857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05797A-8A1B-3C4F-9939-6D038C5A5C79}"/>
              </a:ext>
            </a:extLst>
          </p:cNvPr>
          <p:cNvSpPr/>
          <p:nvPr/>
        </p:nvSpPr>
        <p:spPr>
          <a:xfrm>
            <a:off x="0" y="6647935"/>
            <a:ext cx="12192000" cy="21006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B7D1CB-88E7-3840-BCCE-7CA6C385A685}"/>
              </a:ext>
            </a:extLst>
          </p:cNvPr>
          <p:cNvSpPr/>
          <p:nvPr/>
        </p:nvSpPr>
        <p:spPr>
          <a:xfrm>
            <a:off x="8755483" y="6282046"/>
            <a:ext cx="424144" cy="34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DDC665-1935-2448-91B0-E6D629DC3EDC}"/>
              </a:ext>
            </a:extLst>
          </p:cNvPr>
          <p:cNvSpPr txBox="1"/>
          <p:nvPr/>
        </p:nvSpPr>
        <p:spPr>
          <a:xfrm>
            <a:off x="7639640" y="0"/>
            <a:ext cx="4644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</a:rPr>
              <a:t>/</a:t>
            </a:r>
            <a:r>
              <a:rPr lang="en-US" sz="1200" dirty="0" err="1">
                <a:latin typeface="American Typewriter" panose="02090604020004020304" pitchFamily="18" charset="77"/>
              </a:rPr>
              <a:t>year_partition</a:t>
            </a:r>
            <a:r>
              <a:rPr lang="en-US" sz="1200" dirty="0">
                <a:latin typeface="American Typewriter" panose="02090604020004020304" pitchFamily="18" charset="77"/>
              </a:rPr>
              <a:t>=2019/</a:t>
            </a:r>
            <a:r>
              <a:rPr lang="en-US" sz="1200" dirty="0" err="1">
                <a:latin typeface="American Typewriter" panose="02090604020004020304" pitchFamily="18" charset="77"/>
              </a:rPr>
              <a:t>month_partition</a:t>
            </a:r>
            <a:r>
              <a:rPr lang="en-US" sz="1200" dirty="0">
                <a:latin typeface="American Typewriter" panose="02090604020004020304" pitchFamily="18" charset="77"/>
              </a:rPr>
              <a:t>=10/</a:t>
            </a:r>
            <a:r>
              <a:rPr lang="en-US" sz="1200" dirty="0" err="1">
                <a:latin typeface="American Typewriter" panose="02090604020004020304" pitchFamily="18" charset="77"/>
              </a:rPr>
              <a:t>day_partition</a:t>
            </a:r>
            <a:r>
              <a:rPr lang="en-US" sz="1200" dirty="0">
                <a:latin typeface="American Typewriter" panose="02090604020004020304" pitchFamily="18" charset="77"/>
              </a:rPr>
              <a:t>=01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99D13B1-DFE7-E64C-B221-75F3842AC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9670" y="263040"/>
            <a:ext cx="7731625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Armazenamento</a:t>
            </a:r>
            <a:endParaRPr lang="pt-BR" sz="4400" kern="1200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22745-23C2-424F-BE30-47044E40F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20" y="2962850"/>
            <a:ext cx="381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91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2B56F-F091-8A49-9508-F977E3656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4876" y="1866609"/>
            <a:ext cx="6096801" cy="42659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O Apache ORC </a:t>
            </a:r>
            <a:r>
              <a:rPr lang="en-US" dirty="0" err="1">
                <a:latin typeface="American Typewriter" panose="02090604020004020304" pitchFamily="18" charset="77"/>
              </a:rPr>
              <a:t>é</a:t>
            </a:r>
            <a:r>
              <a:rPr lang="en-US" dirty="0">
                <a:latin typeface="American Typewriter" panose="02090604020004020304" pitchFamily="18" charset="77"/>
              </a:rPr>
              <a:t> um </a:t>
            </a:r>
            <a:r>
              <a:rPr lang="en-US" dirty="0" err="1">
                <a:latin typeface="American Typewriter" panose="02090604020004020304" pitchFamily="18" charset="77"/>
              </a:rPr>
              <a:t>formato</a:t>
            </a:r>
            <a:r>
              <a:rPr lang="en-US" dirty="0">
                <a:latin typeface="American Typewriter" panose="02090604020004020304" pitchFamily="18" charset="77"/>
              </a:rPr>
              <a:t> de </a:t>
            </a:r>
            <a:r>
              <a:rPr lang="en-US" dirty="0" err="1">
                <a:latin typeface="American Typewriter" panose="02090604020004020304" pitchFamily="18" charset="77"/>
              </a:rPr>
              <a:t>armazenamento</a:t>
            </a:r>
            <a:r>
              <a:rPr lang="en-US" dirty="0">
                <a:latin typeface="American Typewriter" panose="02090604020004020304" pitchFamily="18" charset="77"/>
              </a:rPr>
              <a:t> de dados </a:t>
            </a:r>
            <a:r>
              <a:rPr lang="en-US" dirty="0" err="1">
                <a:latin typeface="American Typewriter" panose="02090604020004020304" pitchFamily="18" charset="77"/>
              </a:rPr>
              <a:t>orientado</a:t>
            </a:r>
            <a:r>
              <a:rPr lang="en-US" dirty="0">
                <a:latin typeface="American Typewriter" panose="02090604020004020304" pitchFamily="18" charset="77"/>
              </a:rPr>
              <a:t> por </a:t>
            </a:r>
            <a:r>
              <a:rPr lang="en-US" dirty="0" err="1">
                <a:latin typeface="American Typewriter" panose="02090604020004020304" pitchFamily="18" charset="77"/>
              </a:rPr>
              <a:t>colunas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gratuito</a:t>
            </a:r>
            <a:r>
              <a:rPr lang="en-US" dirty="0">
                <a:latin typeface="American Typewriter" panose="02090604020004020304" pitchFamily="18" charset="77"/>
              </a:rPr>
              <a:t> e de </a:t>
            </a:r>
            <a:r>
              <a:rPr lang="en-US" dirty="0" err="1">
                <a:latin typeface="American Typewriter" panose="02090604020004020304" pitchFamily="18" charset="77"/>
              </a:rPr>
              <a:t>código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aberto</a:t>
            </a:r>
            <a:r>
              <a:rPr lang="en-US" dirty="0">
                <a:latin typeface="American Typewriter" panose="02090604020004020304" pitchFamily="18" charset="77"/>
              </a:rPr>
              <a:t>, do </a:t>
            </a:r>
            <a:r>
              <a:rPr lang="en-US" dirty="0" err="1">
                <a:latin typeface="American Typewriter" panose="02090604020004020304" pitchFamily="18" charset="77"/>
              </a:rPr>
              <a:t>ecossistema</a:t>
            </a:r>
            <a:r>
              <a:rPr lang="en-US" dirty="0">
                <a:latin typeface="American Typewriter" panose="02090604020004020304" pitchFamily="18" charset="77"/>
              </a:rPr>
              <a:t> Apache Hadoop. </a:t>
            </a:r>
            <a:r>
              <a:rPr lang="en-US" dirty="0" err="1">
                <a:latin typeface="American Typewriter" panose="02090604020004020304" pitchFamily="18" charset="77"/>
              </a:rPr>
              <a:t>É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semelhante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aos</a:t>
            </a:r>
            <a:r>
              <a:rPr lang="en-US" dirty="0">
                <a:latin typeface="American Typewriter" panose="02090604020004020304" pitchFamily="18" charset="77"/>
              </a:rPr>
              <a:t> outros </a:t>
            </a:r>
            <a:r>
              <a:rPr lang="en-US" dirty="0" err="1">
                <a:latin typeface="American Typewriter" panose="02090604020004020304" pitchFamily="18" charset="77"/>
              </a:rPr>
              <a:t>formatos</a:t>
            </a:r>
            <a:r>
              <a:rPr lang="en-US" dirty="0">
                <a:latin typeface="American Typewriter" panose="02090604020004020304" pitchFamily="18" charset="77"/>
              </a:rPr>
              <a:t> de </a:t>
            </a:r>
            <a:r>
              <a:rPr lang="en-US" dirty="0" err="1">
                <a:latin typeface="American Typewriter" panose="02090604020004020304" pitchFamily="18" charset="77"/>
              </a:rPr>
              <a:t>arquivo</a:t>
            </a:r>
            <a:r>
              <a:rPr lang="en-US" dirty="0">
                <a:latin typeface="American Typewriter" panose="02090604020004020304" pitchFamily="18" charset="77"/>
              </a:rPr>
              <a:t> de </a:t>
            </a:r>
            <a:r>
              <a:rPr lang="en-US" dirty="0" err="1">
                <a:latin typeface="American Typewriter" panose="02090604020004020304" pitchFamily="18" charset="77"/>
              </a:rPr>
              <a:t>armazenamento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colunar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disponíveis</a:t>
            </a:r>
            <a:r>
              <a:rPr lang="en-US" dirty="0">
                <a:latin typeface="American Typewriter" panose="02090604020004020304" pitchFamily="18" charset="77"/>
              </a:rPr>
              <a:t> no </a:t>
            </a:r>
            <a:r>
              <a:rPr lang="en-US" dirty="0" err="1">
                <a:latin typeface="American Typewriter" panose="02090604020004020304" pitchFamily="18" charset="77"/>
              </a:rPr>
              <a:t>ecossistema</a:t>
            </a:r>
            <a:r>
              <a:rPr lang="en-US" dirty="0">
                <a:latin typeface="American Typewriter" panose="02090604020004020304" pitchFamily="18" charset="77"/>
              </a:rPr>
              <a:t> do Hadoop.</a:t>
            </a:r>
            <a:endParaRPr lang="pt-BR" dirty="0">
              <a:latin typeface="American Typewriter" panose="02090604020004020304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44314-1C8F-3642-8AD4-0C3C2188D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5987142"/>
            <a:ext cx="1524000" cy="870857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05797A-8A1B-3C4F-9939-6D038C5A5C79}"/>
              </a:ext>
            </a:extLst>
          </p:cNvPr>
          <p:cNvSpPr/>
          <p:nvPr/>
        </p:nvSpPr>
        <p:spPr>
          <a:xfrm>
            <a:off x="0" y="6647935"/>
            <a:ext cx="12192000" cy="21006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B7D1CB-88E7-3840-BCCE-7CA6C385A685}"/>
              </a:ext>
            </a:extLst>
          </p:cNvPr>
          <p:cNvSpPr/>
          <p:nvPr/>
        </p:nvSpPr>
        <p:spPr>
          <a:xfrm>
            <a:off x="8755483" y="6282046"/>
            <a:ext cx="424144" cy="34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DDC665-1935-2448-91B0-E6D629DC3EDC}"/>
              </a:ext>
            </a:extLst>
          </p:cNvPr>
          <p:cNvSpPr txBox="1"/>
          <p:nvPr/>
        </p:nvSpPr>
        <p:spPr>
          <a:xfrm>
            <a:off x="7639640" y="0"/>
            <a:ext cx="4644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</a:rPr>
              <a:t>/</a:t>
            </a:r>
            <a:r>
              <a:rPr lang="en-US" sz="1200" dirty="0" err="1">
                <a:latin typeface="American Typewriter" panose="02090604020004020304" pitchFamily="18" charset="77"/>
              </a:rPr>
              <a:t>year_partition</a:t>
            </a:r>
            <a:r>
              <a:rPr lang="en-US" sz="1200" dirty="0">
                <a:latin typeface="American Typewriter" panose="02090604020004020304" pitchFamily="18" charset="77"/>
              </a:rPr>
              <a:t>=2019/</a:t>
            </a:r>
            <a:r>
              <a:rPr lang="en-US" sz="1200" dirty="0" err="1">
                <a:latin typeface="American Typewriter" panose="02090604020004020304" pitchFamily="18" charset="77"/>
              </a:rPr>
              <a:t>month_partition</a:t>
            </a:r>
            <a:r>
              <a:rPr lang="en-US" sz="1200" dirty="0">
                <a:latin typeface="American Typewriter" panose="02090604020004020304" pitchFamily="18" charset="77"/>
              </a:rPr>
              <a:t>=10/</a:t>
            </a:r>
            <a:r>
              <a:rPr lang="en-US" sz="1200" dirty="0" err="1">
                <a:latin typeface="American Typewriter" panose="02090604020004020304" pitchFamily="18" charset="77"/>
              </a:rPr>
              <a:t>day_partition</a:t>
            </a:r>
            <a:r>
              <a:rPr lang="en-US" sz="1200" dirty="0">
                <a:latin typeface="American Typewriter" panose="02090604020004020304" pitchFamily="18" charset="77"/>
              </a:rPr>
              <a:t>=01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99D13B1-DFE7-E64C-B221-75F3842AC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9670" y="263040"/>
            <a:ext cx="7731625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Armazenamento</a:t>
            </a:r>
            <a:endParaRPr lang="pt-BR" sz="4400" kern="1200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56C76-54F2-9742-8BBF-09E23F937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78" y="2684096"/>
            <a:ext cx="3673895" cy="14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54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2B56F-F091-8A49-9508-F977E3656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4876" y="1866609"/>
            <a:ext cx="6096801" cy="42659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O Avro </a:t>
            </a:r>
            <a:r>
              <a:rPr lang="en-US" dirty="0" err="1">
                <a:latin typeface="American Typewriter" panose="02090604020004020304" pitchFamily="18" charset="77"/>
              </a:rPr>
              <a:t>é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uma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estrutura</a:t>
            </a:r>
            <a:r>
              <a:rPr lang="en-US" dirty="0">
                <a:latin typeface="American Typewriter" panose="02090604020004020304" pitchFamily="18" charset="77"/>
              </a:rPr>
              <a:t> de </a:t>
            </a:r>
            <a:r>
              <a:rPr lang="en-US" dirty="0" err="1">
                <a:latin typeface="American Typewriter" panose="02090604020004020304" pitchFamily="18" charset="77"/>
              </a:rPr>
              <a:t>serialização</a:t>
            </a:r>
            <a:r>
              <a:rPr lang="en-US" dirty="0">
                <a:latin typeface="American Typewriter" panose="02090604020004020304" pitchFamily="18" charset="77"/>
              </a:rPr>
              <a:t> de dados e </a:t>
            </a:r>
            <a:r>
              <a:rPr lang="en-US" dirty="0" err="1">
                <a:latin typeface="American Typewriter" panose="02090604020004020304" pitchFamily="18" charset="77"/>
              </a:rPr>
              <a:t>chamada</a:t>
            </a:r>
            <a:r>
              <a:rPr lang="en-US" dirty="0">
                <a:latin typeface="American Typewriter" panose="02090604020004020304" pitchFamily="18" charset="77"/>
              </a:rPr>
              <a:t> de </a:t>
            </a:r>
            <a:r>
              <a:rPr lang="en-US" dirty="0" err="1">
                <a:latin typeface="American Typewriter" panose="02090604020004020304" pitchFamily="18" charset="77"/>
              </a:rPr>
              <a:t>procedimento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remoto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orientada</a:t>
            </a:r>
            <a:r>
              <a:rPr lang="en-US" dirty="0">
                <a:latin typeface="American Typewriter" panose="02090604020004020304" pitchFamily="18" charset="77"/>
              </a:rPr>
              <a:t> a </a:t>
            </a:r>
            <a:r>
              <a:rPr lang="en-US" dirty="0" err="1">
                <a:latin typeface="American Typewriter" panose="02090604020004020304" pitchFamily="18" charset="77"/>
              </a:rPr>
              <a:t>linhas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desenvolvida</a:t>
            </a:r>
            <a:r>
              <a:rPr lang="en-US" dirty="0">
                <a:latin typeface="American Typewriter" panose="02090604020004020304" pitchFamily="18" charset="77"/>
              </a:rPr>
              <a:t> no </a:t>
            </a:r>
            <a:r>
              <a:rPr lang="en-US" dirty="0" err="1">
                <a:latin typeface="American Typewriter" panose="02090604020004020304" pitchFamily="18" charset="77"/>
              </a:rPr>
              <a:t>projeto</a:t>
            </a:r>
            <a:r>
              <a:rPr lang="en-US" dirty="0">
                <a:latin typeface="American Typewriter" panose="02090604020004020304" pitchFamily="18" charset="77"/>
              </a:rPr>
              <a:t> Hadoop do Apache. </a:t>
            </a:r>
            <a:r>
              <a:rPr lang="en-US" dirty="0" err="1">
                <a:latin typeface="American Typewriter" panose="02090604020004020304" pitchFamily="18" charset="77"/>
              </a:rPr>
              <a:t>Ele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usa</a:t>
            </a:r>
            <a:r>
              <a:rPr lang="en-US" dirty="0">
                <a:latin typeface="American Typewriter" panose="02090604020004020304" pitchFamily="18" charset="77"/>
              </a:rPr>
              <a:t> JSON para </a:t>
            </a:r>
            <a:r>
              <a:rPr lang="en-US" dirty="0" err="1">
                <a:latin typeface="American Typewriter" panose="02090604020004020304" pitchFamily="18" charset="77"/>
              </a:rPr>
              <a:t>definir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tipos</a:t>
            </a:r>
            <a:r>
              <a:rPr lang="en-US" dirty="0">
                <a:latin typeface="American Typewriter" panose="02090604020004020304" pitchFamily="18" charset="77"/>
              </a:rPr>
              <a:t> e </a:t>
            </a:r>
            <a:r>
              <a:rPr lang="en-US" dirty="0" err="1">
                <a:latin typeface="American Typewriter" panose="02090604020004020304" pitchFamily="18" charset="77"/>
              </a:rPr>
              <a:t>protocolos</a:t>
            </a:r>
            <a:r>
              <a:rPr lang="en-US" dirty="0">
                <a:latin typeface="American Typewriter" panose="02090604020004020304" pitchFamily="18" charset="77"/>
              </a:rPr>
              <a:t> de dados e </a:t>
            </a:r>
            <a:r>
              <a:rPr lang="en-US" dirty="0" err="1">
                <a:latin typeface="American Typewriter" panose="02090604020004020304" pitchFamily="18" charset="77"/>
              </a:rPr>
              <a:t>serializa</a:t>
            </a:r>
            <a:r>
              <a:rPr lang="en-US" dirty="0">
                <a:latin typeface="American Typewriter" panose="02090604020004020304" pitchFamily="18" charset="77"/>
              </a:rPr>
              <a:t> dados </a:t>
            </a:r>
            <a:r>
              <a:rPr lang="en-US" dirty="0" err="1">
                <a:latin typeface="American Typewriter" panose="02090604020004020304" pitchFamily="18" charset="77"/>
              </a:rPr>
              <a:t>em</a:t>
            </a:r>
            <a:r>
              <a:rPr lang="en-US" dirty="0">
                <a:latin typeface="American Typewriter" panose="02090604020004020304" pitchFamily="18" charset="77"/>
              </a:rPr>
              <a:t> um </a:t>
            </a:r>
            <a:r>
              <a:rPr lang="en-US" dirty="0" err="1">
                <a:latin typeface="American Typewriter" panose="02090604020004020304" pitchFamily="18" charset="77"/>
              </a:rPr>
              <a:t>formato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binário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compacto</a:t>
            </a:r>
            <a:r>
              <a:rPr lang="en-US" dirty="0">
                <a:latin typeface="American Typewriter" panose="02090604020004020304" pitchFamily="18" charset="77"/>
              </a:rPr>
              <a:t>. </a:t>
            </a:r>
            <a:endParaRPr lang="pt-BR" dirty="0">
              <a:latin typeface="American Typewriter" panose="02090604020004020304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44314-1C8F-3642-8AD4-0C3C2188D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5987142"/>
            <a:ext cx="1524000" cy="870857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05797A-8A1B-3C4F-9939-6D038C5A5C79}"/>
              </a:ext>
            </a:extLst>
          </p:cNvPr>
          <p:cNvSpPr/>
          <p:nvPr/>
        </p:nvSpPr>
        <p:spPr>
          <a:xfrm>
            <a:off x="0" y="6647935"/>
            <a:ext cx="12192000" cy="21006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B7D1CB-88E7-3840-BCCE-7CA6C385A685}"/>
              </a:ext>
            </a:extLst>
          </p:cNvPr>
          <p:cNvSpPr/>
          <p:nvPr/>
        </p:nvSpPr>
        <p:spPr>
          <a:xfrm>
            <a:off x="8755483" y="6282046"/>
            <a:ext cx="424144" cy="34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DDC665-1935-2448-91B0-E6D629DC3EDC}"/>
              </a:ext>
            </a:extLst>
          </p:cNvPr>
          <p:cNvSpPr txBox="1"/>
          <p:nvPr/>
        </p:nvSpPr>
        <p:spPr>
          <a:xfrm>
            <a:off x="7639640" y="0"/>
            <a:ext cx="4644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</a:rPr>
              <a:t>/</a:t>
            </a:r>
            <a:r>
              <a:rPr lang="en-US" sz="1200" dirty="0" err="1">
                <a:latin typeface="American Typewriter" panose="02090604020004020304" pitchFamily="18" charset="77"/>
              </a:rPr>
              <a:t>year_partition</a:t>
            </a:r>
            <a:r>
              <a:rPr lang="en-US" sz="1200" dirty="0">
                <a:latin typeface="American Typewriter" panose="02090604020004020304" pitchFamily="18" charset="77"/>
              </a:rPr>
              <a:t>=2019/</a:t>
            </a:r>
            <a:r>
              <a:rPr lang="en-US" sz="1200" dirty="0" err="1">
                <a:latin typeface="American Typewriter" panose="02090604020004020304" pitchFamily="18" charset="77"/>
              </a:rPr>
              <a:t>month_partition</a:t>
            </a:r>
            <a:r>
              <a:rPr lang="en-US" sz="1200" dirty="0">
                <a:latin typeface="American Typewriter" panose="02090604020004020304" pitchFamily="18" charset="77"/>
              </a:rPr>
              <a:t>=10/</a:t>
            </a:r>
            <a:r>
              <a:rPr lang="en-US" sz="1200" dirty="0" err="1">
                <a:latin typeface="American Typewriter" panose="02090604020004020304" pitchFamily="18" charset="77"/>
              </a:rPr>
              <a:t>day_partition</a:t>
            </a:r>
            <a:r>
              <a:rPr lang="en-US" sz="1200" dirty="0">
                <a:latin typeface="American Typewriter" panose="02090604020004020304" pitchFamily="18" charset="77"/>
              </a:rPr>
              <a:t>=01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99D13B1-DFE7-E64C-B221-75F3842AC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9670" y="263040"/>
            <a:ext cx="7731625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Armazenamento</a:t>
            </a:r>
            <a:endParaRPr lang="pt-BR" sz="4400" kern="1200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63065-5F7C-7346-8C49-75EF67168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68" y="2888022"/>
            <a:ext cx="3499018" cy="108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64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44314-1C8F-3642-8AD4-0C3C2188D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5987142"/>
            <a:ext cx="1524000" cy="870857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05797A-8A1B-3C4F-9939-6D038C5A5C79}"/>
              </a:ext>
            </a:extLst>
          </p:cNvPr>
          <p:cNvSpPr/>
          <p:nvPr/>
        </p:nvSpPr>
        <p:spPr>
          <a:xfrm>
            <a:off x="0" y="6647935"/>
            <a:ext cx="12192000" cy="21006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B7D1CB-88E7-3840-BCCE-7CA6C385A685}"/>
              </a:ext>
            </a:extLst>
          </p:cNvPr>
          <p:cNvSpPr/>
          <p:nvPr/>
        </p:nvSpPr>
        <p:spPr>
          <a:xfrm>
            <a:off x="8755483" y="6282046"/>
            <a:ext cx="424144" cy="34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DDC665-1935-2448-91B0-E6D629DC3EDC}"/>
              </a:ext>
            </a:extLst>
          </p:cNvPr>
          <p:cNvSpPr txBox="1"/>
          <p:nvPr/>
        </p:nvSpPr>
        <p:spPr>
          <a:xfrm>
            <a:off x="7639640" y="0"/>
            <a:ext cx="4644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</a:rPr>
              <a:t>/</a:t>
            </a:r>
            <a:r>
              <a:rPr lang="en-US" sz="1200" dirty="0" err="1">
                <a:latin typeface="American Typewriter" panose="02090604020004020304" pitchFamily="18" charset="77"/>
              </a:rPr>
              <a:t>year_partition</a:t>
            </a:r>
            <a:r>
              <a:rPr lang="en-US" sz="1200" dirty="0">
                <a:latin typeface="American Typewriter" panose="02090604020004020304" pitchFamily="18" charset="77"/>
              </a:rPr>
              <a:t>=2019/</a:t>
            </a:r>
            <a:r>
              <a:rPr lang="en-US" sz="1200" dirty="0" err="1">
                <a:latin typeface="American Typewriter" panose="02090604020004020304" pitchFamily="18" charset="77"/>
              </a:rPr>
              <a:t>month_partition</a:t>
            </a:r>
            <a:r>
              <a:rPr lang="en-US" sz="1200" dirty="0">
                <a:latin typeface="American Typewriter" panose="02090604020004020304" pitchFamily="18" charset="77"/>
              </a:rPr>
              <a:t>=10/</a:t>
            </a:r>
            <a:r>
              <a:rPr lang="en-US" sz="1200" dirty="0" err="1">
                <a:latin typeface="American Typewriter" panose="02090604020004020304" pitchFamily="18" charset="77"/>
              </a:rPr>
              <a:t>day_partition</a:t>
            </a:r>
            <a:r>
              <a:rPr lang="en-US" sz="1200" dirty="0">
                <a:latin typeface="American Typewriter" panose="02090604020004020304" pitchFamily="18" charset="77"/>
              </a:rPr>
              <a:t>=01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99D13B1-DFE7-E64C-B221-75F3842AC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9670" y="263040"/>
            <a:ext cx="7731625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Armazenamento</a:t>
            </a:r>
            <a:endParaRPr lang="pt-BR" sz="4400" kern="1200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4E1C97-3F64-484D-B241-8531F2357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662" y="1976405"/>
            <a:ext cx="5004936" cy="325793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0845C42-BE4B-EC47-96F4-2E14D50F26D6}"/>
              </a:ext>
            </a:extLst>
          </p:cNvPr>
          <p:cNvSpPr txBox="1">
            <a:spLocks/>
          </p:cNvSpPr>
          <p:nvPr/>
        </p:nvSpPr>
        <p:spPr>
          <a:xfrm>
            <a:off x="1121862" y="2799461"/>
            <a:ext cx="2651497" cy="1259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Arquivos Colunares</a:t>
            </a:r>
          </a:p>
        </p:txBody>
      </p:sp>
    </p:spTree>
    <p:extLst>
      <p:ext uri="{BB962C8B-B14F-4D97-AF65-F5344CB8AC3E}">
        <p14:creationId xmlns:p14="http://schemas.microsoft.com/office/powerpoint/2010/main" val="4208999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2B56F-F091-8A49-9508-F977E3656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4876" y="1866609"/>
            <a:ext cx="6096801" cy="42659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O JSON </a:t>
            </a:r>
            <a:r>
              <a:rPr lang="en-US" dirty="0" err="1">
                <a:latin typeface="American Typewriter" panose="02090604020004020304" pitchFamily="18" charset="77"/>
              </a:rPr>
              <a:t>é</a:t>
            </a:r>
            <a:r>
              <a:rPr lang="en-US" dirty="0">
                <a:latin typeface="American Typewriter" panose="02090604020004020304" pitchFamily="18" charset="77"/>
              </a:rPr>
              <a:t> um </a:t>
            </a:r>
            <a:r>
              <a:rPr lang="en-US" dirty="0" err="1">
                <a:latin typeface="American Typewriter" panose="02090604020004020304" pitchFamily="18" charset="77"/>
              </a:rPr>
              <a:t>formato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compacto</a:t>
            </a:r>
            <a:r>
              <a:rPr lang="en-US" dirty="0">
                <a:latin typeface="American Typewriter" panose="02090604020004020304" pitchFamily="18" charset="77"/>
              </a:rPr>
              <a:t>, de </a:t>
            </a:r>
            <a:r>
              <a:rPr lang="en-US" dirty="0" err="1">
                <a:latin typeface="American Typewriter" panose="02090604020004020304" pitchFamily="18" charset="77"/>
              </a:rPr>
              <a:t>padrão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aberto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independente</a:t>
            </a:r>
            <a:r>
              <a:rPr lang="en-US" dirty="0">
                <a:latin typeface="American Typewriter" panose="02090604020004020304" pitchFamily="18" charset="77"/>
              </a:rPr>
              <a:t>, de </a:t>
            </a:r>
            <a:r>
              <a:rPr lang="en-US" dirty="0" err="1">
                <a:latin typeface="American Typewriter" panose="02090604020004020304" pitchFamily="18" charset="77"/>
              </a:rPr>
              <a:t>troca</a:t>
            </a:r>
            <a:r>
              <a:rPr lang="en-US" dirty="0">
                <a:latin typeface="American Typewriter" panose="02090604020004020304" pitchFamily="18" charset="77"/>
              </a:rPr>
              <a:t> de dados simples e </a:t>
            </a:r>
            <a:r>
              <a:rPr lang="en-US" dirty="0" err="1">
                <a:latin typeface="American Typewriter" panose="02090604020004020304" pitchFamily="18" charset="77"/>
              </a:rPr>
              <a:t>rápida</a:t>
            </a:r>
            <a:r>
              <a:rPr lang="en-US" dirty="0">
                <a:latin typeface="American Typewriter" panose="02090604020004020304" pitchFamily="18" charset="77"/>
              </a:rPr>
              <a:t> entre </a:t>
            </a:r>
            <a:r>
              <a:rPr lang="en-US" dirty="0" err="1">
                <a:latin typeface="American Typewriter" panose="02090604020004020304" pitchFamily="18" charset="77"/>
              </a:rPr>
              <a:t>sistemas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especificado</a:t>
            </a:r>
            <a:r>
              <a:rPr lang="en-US" dirty="0">
                <a:latin typeface="American Typewriter" panose="02090604020004020304" pitchFamily="18" charset="77"/>
              </a:rPr>
              <a:t> por Douglas Crockford </a:t>
            </a:r>
            <a:r>
              <a:rPr lang="en-US" dirty="0" err="1">
                <a:latin typeface="American Typewriter" panose="02090604020004020304" pitchFamily="18" charset="77"/>
              </a:rPr>
              <a:t>em</a:t>
            </a:r>
            <a:r>
              <a:rPr lang="en-US" dirty="0">
                <a:latin typeface="American Typewriter" panose="02090604020004020304" pitchFamily="18" charset="77"/>
              </a:rPr>
              <a:t> 2000, que </a:t>
            </a:r>
            <a:r>
              <a:rPr lang="en-US" dirty="0" err="1">
                <a:latin typeface="American Typewriter" panose="02090604020004020304" pitchFamily="18" charset="77"/>
              </a:rPr>
              <a:t>utiliza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texto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legível</a:t>
            </a:r>
            <a:r>
              <a:rPr lang="en-US" dirty="0">
                <a:latin typeface="American Typewriter" panose="02090604020004020304" pitchFamily="18" charset="77"/>
              </a:rPr>
              <a:t> a </a:t>
            </a:r>
            <a:r>
              <a:rPr lang="en-US" dirty="0" err="1">
                <a:latin typeface="American Typewriter" panose="02090604020004020304" pitchFamily="18" charset="77"/>
              </a:rPr>
              <a:t>humanos</a:t>
            </a:r>
            <a:r>
              <a:rPr lang="en-US" dirty="0">
                <a:latin typeface="American Typewriter" panose="02090604020004020304" pitchFamily="18" charset="77"/>
              </a:rPr>
              <a:t>, no </a:t>
            </a:r>
            <a:r>
              <a:rPr lang="en-US" dirty="0" err="1">
                <a:latin typeface="American Typewriter" panose="02090604020004020304" pitchFamily="18" charset="77"/>
              </a:rPr>
              <a:t>formato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atributo</a:t>
            </a:r>
            <a:r>
              <a:rPr lang="en-US" dirty="0">
                <a:latin typeface="American Typewriter" panose="02090604020004020304" pitchFamily="18" charset="77"/>
              </a:rPr>
              <a:t>-valor. </a:t>
            </a:r>
            <a:endParaRPr lang="pt-BR" dirty="0">
              <a:latin typeface="American Typewriter" panose="02090604020004020304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44314-1C8F-3642-8AD4-0C3C2188D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5987142"/>
            <a:ext cx="1524000" cy="870857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05797A-8A1B-3C4F-9939-6D038C5A5C79}"/>
              </a:ext>
            </a:extLst>
          </p:cNvPr>
          <p:cNvSpPr/>
          <p:nvPr/>
        </p:nvSpPr>
        <p:spPr>
          <a:xfrm>
            <a:off x="0" y="6647935"/>
            <a:ext cx="12192000" cy="21006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B7D1CB-88E7-3840-BCCE-7CA6C385A685}"/>
              </a:ext>
            </a:extLst>
          </p:cNvPr>
          <p:cNvSpPr/>
          <p:nvPr/>
        </p:nvSpPr>
        <p:spPr>
          <a:xfrm>
            <a:off x="8755483" y="6282046"/>
            <a:ext cx="424144" cy="34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DDC665-1935-2448-91B0-E6D629DC3EDC}"/>
              </a:ext>
            </a:extLst>
          </p:cNvPr>
          <p:cNvSpPr txBox="1"/>
          <p:nvPr/>
        </p:nvSpPr>
        <p:spPr>
          <a:xfrm>
            <a:off x="7639640" y="0"/>
            <a:ext cx="4644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</a:rPr>
              <a:t>/</a:t>
            </a:r>
            <a:r>
              <a:rPr lang="en-US" sz="1200" dirty="0" err="1">
                <a:latin typeface="American Typewriter" panose="02090604020004020304" pitchFamily="18" charset="77"/>
              </a:rPr>
              <a:t>year_partition</a:t>
            </a:r>
            <a:r>
              <a:rPr lang="en-US" sz="1200" dirty="0">
                <a:latin typeface="American Typewriter" panose="02090604020004020304" pitchFamily="18" charset="77"/>
              </a:rPr>
              <a:t>=2019/</a:t>
            </a:r>
            <a:r>
              <a:rPr lang="en-US" sz="1200" dirty="0" err="1">
                <a:latin typeface="American Typewriter" panose="02090604020004020304" pitchFamily="18" charset="77"/>
              </a:rPr>
              <a:t>month_partition</a:t>
            </a:r>
            <a:r>
              <a:rPr lang="en-US" sz="1200" dirty="0">
                <a:latin typeface="American Typewriter" panose="02090604020004020304" pitchFamily="18" charset="77"/>
              </a:rPr>
              <a:t>=10/</a:t>
            </a:r>
            <a:r>
              <a:rPr lang="en-US" sz="1200" dirty="0" err="1">
                <a:latin typeface="American Typewriter" panose="02090604020004020304" pitchFamily="18" charset="77"/>
              </a:rPr>
              <a:t>day_partition</a:t>
            </a:r>
            <a:r>
              <a:rPr lang="en-US" sz="1200" dirty="0">
                <a:latin typeface="American Typewriter" panose="02090604020004020304" pitchFamily="18" charset="77"/>
              </a:rPr>
              <a:t>=01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99D13B1-DFE7-E64C-B221-75F3842AC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9670" y="263040"/>
            <a:ext cx="7731625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Armazenamento</a:t>
            </a:r>
            <a:endParaRPr lang="pt-BR" sz="4400" kern="1200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B0049-CB86-FD45-8EAB-60C8D1CEE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2823613"/>
            <a:ext cx="22352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11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0" y="-415737"/>
            <a:ext cx="11633473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EMR - Hadoop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DF4369-B4D2-3043-AB5E-7CA3B237D3B6}"/>
              </a:ext>
            </a:extLst>
          </p:cNvPr>
          <p:cNvSpPr/>
          <p:nvPr/>
        </p:nvSpPr>
        <p:spPr>
          <a:xfrm>
            <a:off x="4126523" y="3024554"/>
            <a:ext cx="1582615" cy="504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5BD249-1A55-5A4F-B191-3D4C7EE99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88" y="695991"/>
            <a:ext cx="10921023" cy="600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54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2B56F-F091-8A49-9508-F977E3656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4876" y="1866609"/>
            <a:ext cx="6096801" cy="42659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American Typewriter" panose="02090604020004020304" pitchFamily="18" charset="77"/>
              </a:rPr>
              <a:t>Os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arquivos</a:t>
            </a:r>
            <a:r>
              <a:rPr lang="en-US" dirty="0">
                <a:latin typeface="American Typewriter" panose="02090604020004020304" pitchFamily="18" charset="77"/>
              </a:rPr>
              <a:t> Comma-separated values, </a:t>
            </a:r>
            <a:r>
              <a:rPr lang="en-US" dirty="0" err="1">
                <a:latin typeface="American Typewriter" panose="02090604020004020304" pitchFamily="18" charset="77"/>
              </a:rPr>
              <a:t>também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conhecido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como</a:t>
            </a:r>
            <a:r>
              <a:rPr lang="en-US" dirty="0">
                <a:latin typeface="American Typewriter" panose="02090604020004020304" pitchFamily="18" charset="77"/>
              </a:rPr>
              <a:t> CSV, </a:t>
            </a:r>
            <a:r>
              <a:rPr lang="en-US" dirty="0" err="1">
                <a:latin typeface="American Typewriter" panose="02090604020004020304" pitchFamily="18" charset="77"/>
              </a:rPr>
              <a:t>são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arquivos</a:t>
            </a:r>
            <a:r>
              <a:rPr lang="en-US" dirty="0">
                <a:latin typeface="American Typewriter" panose="02090604020004020304" pitchFamily="18" charset="77"/>
              </a:rPr>
              <a:t> de </a:t>
            </a:r>
            <a:r>
              <a:rPr lang="en-US" dirty="0" err="1">
                <a:latin typeface="American Typewriter" panose="02090604020004020304" pitchFamily="18" charset="77"/>
              </a:rPr>
              <a:t>texto</a:t>
            </a:r>
            <a:r>
              <a:rPr lang="en-US" dirty="0">
                <a:latin typeface="American Typewriter" panose="02090604020004020304" pitchFamily="18" charset="77"/>
              </a:rPr>
              <a:t> de </a:t>
            </a:r>
            <a:r>
              <a:rPr lang="en-US" dirty="0" err="1">
                <a:latin typeface="American Typewriter" panose="02090604020004020304" pitchFamily="18" charset="77"/>
              </a:rPr>
              <a:t>formato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regulamentado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pelo</a:t>
            </a:r>
            <a:r>
              <a:rPr lang="en-US" dirty="0">
                <a:latin typeface="American Typewriter" panose="02090604020004020304" pitchFamily="18" charset="77"/>
              </a:rPr>
              <a:t> RFC 4180, que </a:t>
            </a:r>
            <a:r>
              <a:rPr lang="en-US" dirty="0" err="1">
                <a:latin typeface="American Typewriter" panose="02090604020004020304" pitchFamily="18" charset="77"/>
              </a:rPr>
              <a:t>faz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uma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ordenação</a:t>
            </a:r>
            <a:r>
              <a:rPr lang="en-US" dirty="0">
                <a:latin typeface="American Typewriter" panose="02090604020004020304" pitchFamily="18" charset="77"/>
              </a:rPr>
              <a:t> de bytes </a:t>
            </a:r>
            <a:r>
              <a:rPr lang="en-US" dirty="0" err="1">
                <a:latin typeface="American Typewriter" panose="02090604020004020304" pitchFamily="18" charset="77"/>
              </a:rPr>
              <a:t>ou</a:t>
            </a:r>
            <a:r>
              <a:rPr lang="en-US" dirty="0">
                <a:latin typeface="American Typewriter" panose="02090604020004020304" pitchFamily="18" charset="77"/>
              </a:rPr>
              <a:t> um </a:t>
            </a:r>
            <a:r>
              <a:rPr lang="en-US" dirty="0" err="1">
                <a:latin typeface="American Typewriter" panose="02090604020004020304" pitchFamily="18" charset="77"/>
              </a:rPr>
              <a:t>formato</a:t>
            </a:r>
            <a:r>
              <a:rPr lang="en-US" dirty="0">
                <a:latin typeface="American Typewriter" panose="02090604020004020304" pitchFamily="18" charset="77"/>
              </a:rPr>
              <a:t> de </a:t>
            </a:r>
            <a:r>
              <a:rPr lang="en-US" dirty="0" err="1">
                <a:latin typeface="American Typewriter" panose="02090604020004020304" pitchFamily="18" charset="77"/>
              </a:rPr>
              <a:t>terminador</a:t>
            </a:r>
            <a:r>
              <a:rPr lang="en-US" dirty="0">
                <a:latin typeface="American Typewriter" panose="02090604020004020304" pitchFamily="18" charset="77"/>
              </a:rPr>
              <a:t> de </a:t>
            </a:r>
            <a:r>
              <a:rPr lang="en-US" dirty="0" err="1">
                <a:latin typeface="American Typewriter" panose="02090604020004020304" pitchFamily="18" charset="77"/>
              </a:rPr>
              <a:t>linha</a:t>
            </a:r>
            <a:r>
              <a:rPr lang="en-US" dirty="0">
                <a:latin typeface="American Typewriter" panose="02090604020004020304" pitchFamily="18" charset="77"/>
              </a:rPr>
              <a:t>, </a:t>
            </a:r>
            <a:r>
              <a:rPr lang="en-US" dirty="0" err="1">
                <a:latin typeface="American Typewriter" panose="02090604020004020304" pitchFamily="18" charset="77"/>
              </a:rPr>
              <a:t>separando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valores</a:t>
            </a:r>
            <a:r>
              <a:rPr lang="en-US" dirty="0">
                <a:latin typeface="American Typewriter" panose="02090604020004020304" pitchFamily="18" charset="77"/>
              </a:rPr>
              <a:t> com </a:t>
            </a:r>
            <a:r>
              <a:rPr lang="en-US" dirty="0" err="1">
                <a:latin typeface="American Typewriter" panose="02090604020004020304" pitchFamily="18" charset="77"/>
              </a:rPr>
              <a:t>vírgulas</a:t>
            </a:r>
            <a:r>
              <a:rPr lang="en-US" dirty="0">
                <a:latin typeface="American Typewriter" panose="02090604020004020304" pitchFamily="18" charset="77"/>
              </a:rPr>
              <a:t>.  </a:t>
            </a:r>
            <a:endParaRPr lang="pt-BR" dirty="0">
              <a:latin typeface="American Typewriter" panose="02090604020004020304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44314-1C8F-3642-8AD4-0C3C2188D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5987142"/>
            <a:ext cx="1524000" cy="870857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05797A-8A1B-3C4F-9939-6D038C5A5C79}"/>
              </a:ext>
            </a:extLst>
          </p:cNvPr>
          <p:cNvSpPr/>
          <p:nvPr/>
        </p:nvSpPr>
        <p:spPr>
          <a:xfrm>
            <a:off x="0" y="6647935"/>
            <a:ext cx="12192000" cy="21006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B7D1CB-88E7-3840-BCCE-7CA6C385A685}"/>
              </a:ext>
            </a:extLst>
          </p:cNvPr>
          <p:cNvSpPr/>
          <p:nvPr/>
        </p:nvSpPr>
        <p:spPr>
          <a:xfrm>
            <a:off x="8755483" y="6282046"/>
            <a:ext cx="424144" cy="3470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DDC665-1935-2448-91B0-E6D629DC3EDC}"/>
              </a:ext>
            </a:extLst>
          </p:cNvPr>
          <p:cNvSpPr txBox="1"/>
          <p:nvPr/>
        </p:nvSpPr>
        <p:spPr>
          <a:xfrm>
            <a:off x="7639640" y="0"/>
            <a:ext cx="4644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</a:rPr>
              <a:t>/</a:t>
            </a:r>
            <a:r>
              <a:rPr lang="en-US" sz="1200" dirty="0" err="1">
                <a:latin typeface="American Typewriter" panose="02090604020004020304" pitchFamily="18" charset="77"/>
              </a:rPr>
              <a:t>year_partition</a:t>
            </a:r>
            <a:r>
              <a:rPr lang="en-US" sz="1200" dirty="0">
                <a:latin typeface="American Typewriter" panose="02090604020004020304" pitchFamily="18" charset="77"/>
              </a:rPr>
              <a:t>=2019/</a:t>
            </a:r>
            <a:r>
              <a:rPr lang="en-US" sz="1200" dirty="0" err="1">
                <a:latin typeface="American Typewriter" panose="02090604020004020304" pitchFamily="18" charset="77"/>
              </a:rPr>
              <a:t>month_partition</a:t>
            </a:r>
            <a:r>
              <a:rPr lang="en-US" sz="1200" dirty="0">
                <a:latin typeface="American Typewriter" panose="02090604020004020304" pitchFamily="18" charset="77"/>
              </a:rPr>
              <a:t>=10/</a:t>
            </a:r>
            <a:r>
              <a:rPr lang="en-US" sz="1200" dirty="0" err="1">
                <a:latin typeface="American Typewriter" panose="02090604020004020304" pitchFamily="18" charset="77"/>
              </a:rPr>
              <a:t>day_partition</a:t>
            </a:r>
            <a:r>
              <a:rPr lang="en-US" sz="1200" dirty="0">
                <a:latin typeface="American Typewriter" panose="02090604020004020304" pitchFamily="18" charset="77"/>
              </a:rPr>
              <a:t>=01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99D13B1-DFE7-E64C-B221-75F3842AC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9670" y="263040"/>
            <a:ext cx="7731625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Armazenamento</a:t>
            </a:r>
            <a:endParaRPr lang="pt-BR" sz="4400" kern="1200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76E24A-A58A-F747-BBBE-FC90CAE0D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324" y="2525792"/>
            <a:ext cx="2064477" cy="206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54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0" y="-263337"/>
            <a:ext cx="11633473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Data Lake – </a:t>
            </a:r>
            <a:r>
              <a:rPr lang="en-US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Armazenamento</a:t>
            </a:r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</a:p>
          <a:p>
            <a:r>
              <a:rPr lang="pt-BR" sz="18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Compressão</a:t>
            </a:r>
            <a:r>
              <a:rPr lang="en-US" sz="18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:</a:t>
            </a:r>
            <a:endParaRPr lang="en-US" sz="2100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3C0645-F048-EF45-A5AA-7226A3EC3743}"/>
              </a:ext>
            </a:extLst>
          </p:cNvPr>
          <p:cNvSpPr txBox="1"/>
          <p:nvPr/>
        </p:nvSpPr>
        <p:spPr>
          <a:xfrm>
            <a:off x="12127" y="6475006"/>
            <a:ext cx="8688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2"/>
              </a:rPr>
              <a:t>https://www.dummies.com/programming/big-data/hadoop/compressing-data-in-hadoop/</a:t>
            </a:r>
            <a:endParaRPr lang="pt-BR" dirty="0"/>
          </a:p>
          <a:p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834819-93F0-DE48-9FD2-E2518BE2A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1568450"/>
            <a:ext cx="96139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94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0" y="146971"/>
            <a:ext cx="11633473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Data Lake – </a:t>
            </a:r>
            <a:r>
              <a:rPr lang="en-US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Armazenamento</a:t>
            </a:r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Cloud Storage – AWS – S3 – Buckets</a:t>
            </a:r>
          </a:p>
          <a:p>
            <a:endParaRPr lang="en-US" sz="1800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  <a:p>
            <a:endParaRPr lang="en-US" sz="1800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RAW</a:t>
            </a:r>
            <a:endParaRPr lang="pt-BR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539958-6671-C54E-AF19-348C71972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282"/>
            <a:ext cx="12192000" cy="468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47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0" y="146971"/>
            <a:ext cx="11633473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Data Lake – </a:t>
            </a:r>
            <a:r>
              <a:rPr lang="en-US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Armazenamento</a:t>
            </a:r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Cloud Storage – AWS – S3 – Buckets</a:t>
            </a:r>
          </a:p>
          <a:p>
            <a:endParaRPr lang="en-US" sz="1800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  <a:p>
            <a:endParaRPr lang="en-US" sz="1800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TRUSTED</a:t>
            </a:r>
            <a:endParaRPr lang="pt-BR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7EC78-66C6-7A4B-856C-5F2B9C40D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057"/>
            <a:ext cx="12192000" cy="448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5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0" y="146971"/>
            <a:ext cx="11633473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Data Lake – </a:t>
            </a:r>
            <a:r>
              <a:rPr lang="en-US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Armazenamento</a:t>
            </a:r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Cloud Storage – AWS – S3 – Buckets</a:t>
            </a:r>
          </a:p>
          <a:p>
            <a:endParaRPr lang="en-US" sz="1800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  <a:p>
            <a:endParaRPr lang="en-US" sz="1800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REFINED</a:t>
            </a:r>
            <a:endParaRPr lang="pt-BR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87CA90-41BB-6943-928D-34C1F455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6477"/>
            <a:ext cx="12192000" cy="462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9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633473" cy="465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Notebook - </a:t>
            </a:r>
            <a:r>
              <a:rPr lang="en-US" sz="20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Exemplo</a:t>
            </a:r>
            <a:endParaRPr lang="en-US" sz="2000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D060F4-AC97-D44F-B892-59BE471E1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793" y="465677"/>
            <a:ext cx="10340414" cy="635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36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633473" cy="465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Notebook - </a:t>
            </a:r>
            <a:r>
              <a:rPr lang="en-US" sz="20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Exemplo</a:t>
            </a:r>
            <a:endParaRPr lang="en-US" sz="2000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95030F-CECF-DB45-B8C0-CFB5EF104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63" y="465677"/>
            <a:ext cx="11633473" cy="618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37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633473" cy="465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Notebook - </a:t>
            </a:r>
            <a:r>
              <a:rPr lang="en-US" sz="20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Exemplo</a:t>
            </a:r>
            <a:endParaRPr lang="en-US" sz="2000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7EC1ED-E066-CF4A-8005-1F405DB0C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03" y="425539"/>
            <a:ext cx="10218594" cy="643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49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633473" cy="465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Notebook - </a:t>
            </a:r>
            <a:r>
              <a:rPr lang="en-US" sz="20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Exemplo</a:t>
            </a:r>
            <a:endParaRPr lang="en-US" sz="2000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0C3B5-17DC-384C-9D05-62D1DE862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40" y="357122"/>
            <a:ext cx="10221319" cy="650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12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633473" cy="465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Notebook - </a:t>
            </a:r>
            <a:r>
              <a:rPr lang="en-US" sz="20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Exemplo</a:t>
            </a:r>
            <a:endParaRPr lang="en-US" sz="2000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D16433-F66D-CC43-83A4-C68E2772A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53" y="1746737"/>
            <a:ext cx="10850020" cy="394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03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-22463" y="-87491"/>
            <a:ext cx="11633473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EMR - Hadoop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581126-27DA-BD43-A4DC-19A562337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8597"/>
            <a:ext cx="12192000" cy="304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32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-22463" y="-87491"/>
            <a:ext cx="11633473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EMR - Hadoop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9A8EA0-FA54-014F-9947-D6D33DB3C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56" y="1228812"/>
            <a:ext cx="10949354" cy="496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31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-22463" y="-87491"/>
            <a:ext cx="11633473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EMR - Hadoop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AED01A-C3A1-7844-BC28-0C2CD345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1" y="1120375"/>
            <a:ext cx="73406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35B029-E80C-1F4D-AB36-F14BC98D23BC}"/>
              </a:ext>
            </a:extLst>
          </p:cNvPr>
          <p:cNvSpPr txBox="1"/>
          <p:nvPr/>
        </p:nvSpPr>
        <p:spPr>
          <a:xfrm>
            <a:off x="1354115" y="6263875"/>
            <a:ext cx="8880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Doc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https://docs.aws.amazon.com/emr/latest/ManagementGuide/emr-web-interfaces.html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4914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-22463" y="-87491"/>
            <a:ext cx="11633473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EMR - Hadoop / YARN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28D8D-030C-BE48-89B0-29DA97B3AE47}"/>
              </a:ext>
            </a:extLst>
          </p:cNvPr>
          <p:cNvSpPr txBox="1"/>
          <p:nvPr/>
        </p:nvSpPr>
        <p:spPr>
          <a:xfrm>
            <a:off x="3925396" y="5715000"/>
            <a:ext cx="373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http</a:t>
            </a:r>
            <a:r>
              <a:rPr lang="pt-BR" dirty="0"/>
              <a:t>://&lt;</a:t>
            </a:r>
            <a:r>
              <a:rPr lang="pt-BR" dirty="0" err="1"/>
              <a:t>ip</a:t>
            </a:r>
            <a:r>
              <a:rPr lang="pt-BR" dirty="0"/>
              <a:t>-</a:t>
            </a:r>
            <a:r>
              <a:rPr lang="pt-BR" dirty="0" err="1"/>
              <a:t>master</a:t>
            </a:r>
            <a:r>
              <a:rPr lang="pt-BR" dirty="0"/>
              <a:t>-node&gt;:8088/cluster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8272B-B37E-7845-BDEA-6D44C008D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933"/>
            <a:ext cx="12192000" cy="404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89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-22463" y="-87491"/>
            <a:ext cx="11633473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EMR - Hadoop / YARN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28D8D-030C-BE48-89B0-29DA97B3AE47}"/>
              </a:ext>
            </a:extLst>
          </p:cNvPr>
          <p:cNvSpPr txBox="1"/>
          <p:nvPr/>
        </p:nvSpPr>
        <p:spPr>
          <a:xfrm>
            <a:off x="3925396" y="5715000"/>
            <a:ext cx="373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http</a:t>
            </a:r>
            <a:r>
              <a:rPr lang="pt-BR" dirty="0"/>
              <a:t>://&lt;</a:t>
            </a:r>
            <a:r>
              <a:rPr lang="pt-BR" dirty="0" err="1"/>
              <a:t>ip</a:t>
            </a:r>
            <a:r>
              <a:rPr lang="pt-BR" dirty="0"/>
              <a:t>-</a:t>
            </a:r>
            <a:r>
              <a:rPr lang="pt-BR" dirty="0" err="1"/>
              <a:t>master</a:t>
            </a:r>
            <a:r>
              <a:rPr lang="pt-BR" dirty="0"/>
              <a:t>-node&gt;:8088/cluster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6C8924-9B26-F241-9057-468913E10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628"/>
            <a:ext cx="12192000" cy="3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98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A5084E-7B0B-5246-8F9E-C6D46B46B000}"/>
              </a:ext>
            </a:extLst>
          </p:cNvPr>
          <p:cNvSpPr txBox="1">
            <a:spLocks/>
          </p:cNvSpPr>
          <p:nvPr/>
        </p:nvSpPr>
        <p:spPr>
          <a:xfrm>
            <a:off x="-22463" y="-87491"/>
            <a:ext cx="11633473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merican Typewriter" panose="02090604020004020304" pitchFamily="18" charset="77"/>
              </a:rPr>
              <a:t>EMR - Hadoop / YARN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A28D8D-030C-BE48-89B0-29DA97B3AE47}"/>
              </a:ext>
            </a:extLst>
          </p:cNvPr>
          <p:cNvSpPr txBox="1"/>
          <p:nvPr/>
        </p:nvSpPr>
        <p:spPr>
          <a:xfrm>
            <a:off x="3925396" y="5715000"/>
            <a:ext cx="373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http</a:t>
            </a:r>
            <a:r>
              <a:rPr lang="pt-BR" dirty="0"/>
              <a:t>://&lt;</a:t>
            </a:r>
            <a:r>
              <a:rPr lang="pt-BR" dirty="0" err="1"/>
              <a:t>ip</a:t>
            </a:r>
            <a:r>
              <a:rPr lang="pt-BR" dirty="0"/>
              <a:t>-</a:t>
            </a:r>
            <a:r>
              <a:rPr lang="pt-BR" dirty="0" err="1"/>
              <a:t>master</a:t>
            </a:r>
            <a:r>
              <a:rPr lang="pt-BR" dirty="0"/>
              <a:t>-node&gt;:8088/cluster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6F5677-EE9C-2646-B3C8-41635FA04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739" y="931665"/>
            <a:ext cx="9107068" cy="56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95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3209</TotalTime>
  <Words>622</Words>
  <Application>Microsoft Macintosh PowerPoint</Application>
  <PresentationFormat>Widescreen</PresentationFormat>
  <Paragraphs>86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American Typewriter</vt:lpstr>
      <vt:lpstr>Arial</vt:lpstr>
      <vt:lpstr>Calibri</vt:lpstr>
      <vt:lpstr>Calibri Light</vt:lpstr>
      <vt:lpstr>Office Theme</vt:lpstr>
      <vt:lpstr>3. Armazenamento de Dados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Armazenamento</vt:lpstr>
      <vt:lpstr>Armazenamento</vt:lpstr>
      <vt:lpstr>Armazenamento</vt:lpstr>
      <vt:lpstr>Armazenamento</vt:lpstr>
      <vt:lpstr>Armazenamento</vt:lpstr>
      <vt:lpstr>Armazenamento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Processamento de Grandes Volumes de Dados</dc:title>
  <dc:creator>Roberto Aramburu Galvao da Silva</dc:creator>
  <cp:lastModifiedBy>Roberto Aramburu Galvao da Silva</cp:lastModifiedBy>
  <cp:revision>134</cp:revision>
  <dcterms:created xsi:type="dcterms:W3CDTF">2019-09-23T15:00:42Z</dcterms:created>
  <dcterms:modified xsi:type="dcterms:W3CDTF">2019-10-07T15:55:40Z</dcterms:modified>
</cp:coreProperties>
</file>